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24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1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35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22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8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00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02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26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4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842B2-6F86-4015-93BD-559412865AFC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CC6C8-2A05-4B4F-90FE-0464C7372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753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8090" y="1907975"/>
            <a:ext cx="9144000" cy="2387600"/>
          </a:xfrm>
        </p:spPr>
        <p:txBody>
          <a:bodyPr>
            <a:normAutofit/>
          </a:bodyPr>
          <a:lstStyle/>
          <a:p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Интегрисане </a:t>
            </a:r>
            <a:r>
              <a:rPr lang="ru-RU" sz="2400" dirty="0"/>
              <a:t>академске студије фармације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Социјална фармација</a:t>
            </a:r>
            <a:br>
              <a:rPr lang="ru-RU" sz="2400" dirty="0"/>
            </a:br>
            <a:r>
              <a:rPr lang="ru-RU" sz="2400" dirty="0"/>
              <a:t>Тематска јединица бр. </a:t>
            </a:r>
            <a:r>
              <a:rPr lang="ru-RU" sz="2400" dirty="0"/>
              <a:t>1</a:t>
            </a:r>
            <a:r>
              <a:rPr lang="en-US" sz="2400" dirty="0"/>
              <a:t>5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1577" y="4619469"/>
            <a:ext cx="8731877" cy="1655762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Основни принципи формирања цена фармацеутских </a:t>
            </a:r>
            <a:r>
              <a:rPr lang="sr-Cyrl-RS" dirty="0" smtClean="0"/>
              <a:t>производа. </a:t>
            </a:r>
            <a:r>
              <a:rPr lang="sr-Cyrl-RS" dirty="0"/>
              <a:t>Листе лекова у Републици Србији</a:t>
            </a:r>
            <a:r>
              <a:rPr lang="en-US" dirty="0" smtClean="0">
                <a:effectLst/>
              </a:rPr>
              <a:t> </a:t>
            </a:r>
          </a:p>
          <a:p>
            <a:endParaRPr lang="en-US" dirty="0" smtClean="0"/>
          </a:p>
          <a:p>
            <a:r>
              <a:rPr lang="sr-Cyrl-RS" dirty="0" smtClean="0"/>
              <a:t>Доц</a:t>
            </a:r>
            <a:r>
              <a:rPr lang="sr-Cyrl-RS" dirty="0"/>
              <a:t>. др Оливера Миловановић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013" y="900304"/>
            <a:ext cx="785653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658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6548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600" dirty="0"/>
              <a:t>Листе лекова у Републици Србији</a:t>
            </a:r>
            <a:r>
              <a:rPr lang="en-US" sz="3600" dirty="0"/>
              <a:t> </a:t>
            </a:r>
            <a:r>
              <a:rPr lang="fr-FR" sz="3600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08" y="978796"/>
            <a:ext cx="11397803" cy="561518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ПРАВИЛНИК О ЛИСТИ ЛЕКОВА КОЈИ СЕ ПРОПИСУЈУ И ИЗДАЈУ НА ТЕРЕТ</a:t>
            </a:r>
            <a:r>
              <a:rPr lang="sr-Latn-RS" dirty="0" smtClean="0"/>
              <a:t> </a:t>
            </a:r>
            <a:r>
              <a:rPr lang="ru-RU" dirty="0" smtClean="0"/>
              <a:t>СРЕДСТАВА ОБАВЕЗНОГ ЗДРАВСТВЕНОГ ОСИГУРАЊА</a:t>
            </a:r>
            <a:r>
              <a:rPr lang="sr-Latn-RS" dirty="0" smtClean="0"/>
              <a:t> </a:t>
            </a:r>
            <a:r>
              <a:rPr lang="ru-RU" dirty="0" smtClean="0"/>
              <a:t>("Сл. гласник РС", бр. 45/2017, 56/2017 - испр., 70/2017, 76/2017, 87/2017 и 89/2017 - испр.)</a:t>
            </a:r>
            <a:endParaRPr lang="sr-Latn-RS" dirty="0" smtClean="0"/>
          </a:p>
          <a:p>
            <a:pPr marL="0" indent="0">
              <a:buNone/>
            </a:pPr>
            <a:r>
              <a:rPr lang="ru-RU" dirty="0" smtClean="0"/>
              <a:t>Листу лекова из овог правилника чине: </a:t>
            </a:r>
            <a:endParaRPr lang="sr-Latn-RS" dirty="0" smtClean="0"/>
          </a:p>
          <a:p>
            <a:pPr marL="514350" indent="-514350">
              <a:buAutoNum type="arabicParenR"/>
            </a:pPr>
            <a:r>
              <a:rPr lang="ru-RU" dirty="0" smtClean="0"/>
              <a:t>А. Лекови који се прописују и издају на обрасцу лекарског рецепта (у даљем тексту: </a:t>
            </a:r>
            <a:r>
              <a:rPr lang="ru-RU" b="1" dirty="0" smtClean="0"/>
              <a:t>Листа А</a:t>
            </a:r>
            <a:r>
              <a:rPr lang="ru-RU" dirty="0" smtClean="0"/>
              <a:t>); </a:t>
            </a:r>
            <a:endParaRPr lang="sr-Latn-RS" dirty="0" smtClean="0"/>
          </a:p>
          <a:p>
            <a:pPr marL="514350" indent="-514350">
              <a:buAutoNum type="arabicParenR"/>
            </a:pPr>
            <a:r>
              <a:rPr lang="ru-RU" dirty="0" smtClean="0"/>
              <a:t>А1. Лекови који се прописују и издају на обрасцу лекарског рецепта, а који имају терапијску паралелу (терапијску алтернативу) лековима у Листи А (у даљем тексту: </a:t>
            </a:r>
            <a:r>
              <a:rPr lang="ru-RU" b="1" dirty="0" smtClean="0"/>
              <a:t>Листа А1</a:t>
            </a:r>
            <a:r>
              <a:rPr lang="ru-RU" dirty="0" smtClean="0"/>
              <a:t>); </a:t>
            </a:r>
            <a:endParaRPr lang="sr-Latn-RS" dirty="0" smtClean="0"/>
          </a:p>
          <a:p>
            <a:pPr marL="514350" indent="-514350">
              <a:buAutoNum type="arabicParenR"/>
            </a:pPr>
            <a:r>
              <a:rPr lang="ru-RU" dirty="0" smtClean="0"/>
              <a:t>Б. Лекови који се примењују у току амбулантног односно болничког лечења у здравственим установама (у даљем тексту: </a:t>
            </a:r>
            <a:r>
              <a:rPr lang="ru-RU" b="1" dirty="0" smtClean="0"/>
              <a:t>Листа Б</a:t>
            </a:r>
            <a:r>
              <a:rPr lang="ru-RU" dirty="0" smtClean="0"/>
              <a:t>); </a:t>
            </a:r>
            <a:endParaRPr lang="sr-Latn-RS" dirty="0" smtClean="0"/>
          </a:p>
          <a:p>
            <a:pPr marL="514350" indent="-514350">
              <a:buAutoNum type="arabicParenR"/>
            </a:pPr>
            <a:r>
              <a:rPr lang="ru-RU" dirty="0" smtClean="0"/>
              <a:t>Ц. Лекови са посебним режимом (у даљем тексту: </a:t>
            </a:r>
            <a:r>
              <a:rPr lang="ru-RU" b="1" dirty="0" smtClean="0"/>
              <a:t>Листа Ц</a:t>
            </a:r>
            <a:r>
              <a:rPr lang="ru-RU" dirty="0" smtClean="0"/>
              <a:t>); </a:t>
            </a:r>
            <a:endParaRPr lang="sr-Latn-RS" dirty="0" smtClean="0"/>
          </a:p>
          <a:p>
            <a:pPr marL="514350" indent="-514350">
              <a:buAutoNum type="arabicParenR"/>
            </a:pPr>
            <a:r>
              <a:rPr lang="ru-RU" dirty="0" smtClean="0"/>
              <a:t>Д. Лекови који немају дозволу у Републици Србији, а неопходни су у дијагностици и терапији - нерегистровани лекови, а изузетно и лекови за које је издата дозвола за лек у Републици Србији и који су истог ИНН као лек који се налази на Листи лекова, али који није доступан на тржишту Републике Србије у количинама које су неопходне за остваривање здравствене заштите осигураних лица, односно који је повучен из промета (у даљем тексту: </a:t>
            </a:r>
            <a:r>
              <a:rPr lang="ru-RU" b="1" dirty="0" smtClean="0"/>
              <a:t>Листа Д</a:t>
            </a:r>
            <a:r>
              <a:rPr lang="ru-RU" dirty="0" smtClean="0"/>
              <a:t>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327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43" y="489397"/>
            <a:ext cx="10515600" cy="489398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r>
              <a:rPr lang="en-US" sz="3200" dirty="0"/>
              <a:t> </a:t>
            </a:r>
            <a:r>
              <a:rPr lang="fr-FR" sz="3200" dirty="0"/>
              <a:t> 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764407"/>
            <a:ext cx="11590986" cy="4803819"/>
          </a:xfrm>
        </p:spPr>
        <p:txBody>
          <a:bodyPr/>
          <a:lstStyle/>
          <a:p>
            <a:r>
              <a:rPr lang="ru-RU" dirty="0" smtClean="0"/>
              <a:t>Лекови из става 1. овог члана разврстани су у групе према анатомско-терапијско-хемијској класификацији лекова (АТЦ) и то: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Листа А састоји се из 14 група лекова,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Листа А1 састоји се из 12 група лекова,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Листа Б састоји се из 12 група лекова,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Листа Ц састоји се из 4 групе лекова,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Листа Д састоји се из 14 група лекова.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338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90943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Листе лекова у Републици Србији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9246" y="1004552"/>
            <a:ext cx="5293217" cy="54606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Листа А, Листа А1, Листа Б и Листа Ц садрже</a:t>
            </a:r>
            <a:r>
              <a:rPr lang="sr-Latn-RS" dirty="0" smtClean="0"/>
              <a:t> </a:t>
            </a:r>
            <a:r>
              <a:rPr lang="ru-RU" dirty="0" smtClean="0"/>
              <a:t>следеће податке о леку: </a:t>
            </a:r>
            <a:endParaRPr lang="sr-Latn-RS" dirty="0" smtClean="0"/>
          </a:p>
          <a:p>
            <a:r>
              <a:rPr lang="ru-RU" dirty="0" smtClean="0"/>
              <a:t>1) шифра јединствене класификације лека - ЈКЛ, </a:t>
            </a:r>
            <a:endParaRPr lang="sr-Latn-RS" dirty="0" smtClean="0"/>
          </a:p>
          <a:p>
            <a:r>
              <a:rPr lang="ru-RU" dirty="0" smtClean="0"/>
              <a:t>2) шифра лека анатомско-терапијско-хемијска - АТЦ, </a:t>
            </a:r>
            <a:endParaRPr lang="sr-Latn-RS" dirty="0" smtClean="0"/>
          </a:p>
          <a:p>
            <a:r>
              <a:rPr lang="ru-RU" dirty="0" smtClean="0"/>
              <a:t>3) интернационално незаштићено име лека - ИНН, </a:t>
            </a:r>
            <a:endParaRPr lang="sr-Latn-RS" dirty="0" smtClean="0"/>
          </a:p>
          <a:p>
            <a:r>
              <a:rPr lang="ru-RU" dirty="0" smtClean="0"/>
              <a:t>4) заштићено име лека, </a:t>
            </a:r>
            <a:endParaRPr lang="sr-Latn-RS" dirty="0" smtClean="0"/>
          </a:p>
          <a:p>
            <a:r>
              <a:rPr lang="ru-RU" dirty="0" smtClean="0"/>
              <a:t>5) фармацеутски облик лека - ФО,</a:t>
            </a:r>
            <a:endParaRPr lang="sr-Latn-RS" dirty="0" smtClean="0"/>
          </a:p>
          <a:p>
            <a:r>
              <a:rPr lang="ru-RU" dirty="0" smtClean="0"/>
              <a:t>6) паковање и јачина лека,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519929" y="1233196"/>
            <a:ext cx="4568780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7) назив произвођача лека,</a:t>
            </a:r>
            <a:endParaRPr lang="sr-Latn-RS" dirty="0" smtClean="0"/>
          </a:p>
          <a:p>
            <a:r>
              <a:rPr lang="ru-RU" dirty="0" smtClean="0"/>
              <a:t> 8) држава производње лека, </a:t>
            </a:r>
            <a:endParaRPr lang="sr-Latn-RS" dirty="0" smtClean="0"/>
          </a:p>
          <a:p>
            <a:r>
              <a:rPr lang="ru-RU" dirty="0" smtClean="0"/>
              <a:t>9) цена лека на велико за паковање, </a:t>
            </a:r>
            <a:endParaRPr lang="sr-Latn-RS" dirty="0" smtClean="0"/>
          </a:p>
          <a:p>
            <a:r>
              <a:rPr lang="ru-RU" dirty="0" smtClean="0"/>
              <a:t>10) дефинисана дневна доза - ДДД, </a:t>
            </a:r>
            <a:endParaRPr lang="sr-Latn-RS" dirty="0" smtClean="0"/>
          </a:p>
          <a:p>
            <a:r>
              <a:rPr lang="ru-RU" dirty="0" smtClean="0"/>
              <a:t>11) цена лека на велико по ДДД, </a:t>
            </a:r>
            <a:endParaRPr lang="sr-Latn-RS" dirty="0" smtClean="0"/>
          </a:p>
          <a:p>
            <a:r>
              <a:rPr lang="ru-RU" dirty="0" smtClean="0"/>
              <a:t>12) партиципација осигураног лица, </a:t>
            </a:r>
            <a:endParaRPr lang="sr-Latn-RS" dirty="0" smtClean="0"/>
          </a:p>
          <a:p>
            <a:r>
              <a:rPr lang="ru-RU" dirty="0" smtClean="0"/>
              <a:t>13) индикација, </a:t>
            </a:r>
            <a:endParaRPr lang="sr-Latn-RS" dirty="0" smtClean="0"/>
          </a:p>
          <a:p>
            <a:r>
              <a:rPr lang="ru-RU" dirty="0" smtClean="0"/>
              <a:t>14) напомена;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782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2442" y="262096"/>
            <a:ext cx="10515600" cy="703821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12125" y="1519707"/>
            <a:ext cx="11333408" cy="4829576"/>
          </a:xfrm>
        </p:spPr>
        <p:txBody>
          <a:bodyPr/>
          <a:lstStyle/>
          <a:p>
            <a:r>
              <a:rPr lang="ru-RU" dirty="0" smtClean="0"/>
              <a:t>Листа Д садржи следеће податке о леку: </a:t>
            </a:r>
            <a:endParaRPr lang="sr-Latn-RS" dirty="0" smtClean="0"/>
          </a:p>
          <a:p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1) шифра лека (додељује Републички фонд),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2) шифра лека анатомско-терапијско-хемијска - АТЦ,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3) интернационално незаштићено име лека - ИНН,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4) фармацеутски облик лека - ФО,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5) јачина лека,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6) индикације.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612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39369"/>
            <a:ext cx="10515600" cy="742457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223493"/>
            <a:ext cx="11410682" cy="52288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 одређене лекове са Листе лекова, утврђује се ограничење у прописивању у односу на: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1) медицинску дијагнозу утврђену у складу са Међународном класификацијом болести - Десета ревизија (МКБ-10);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2) мишљење лекара одговарајуће специјалности (које важи до наредне контроле код лекара специјалисте);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3) мишљење три лекара одговарајуће специјалности референтне здравствене установе (које важи до наредне контроле код тих лекара специјалиста у референтној здравственој установи);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4) мишљење надлежне стручне комисије Републичког фонда за одобравање употребе одређеног лека, коју образује и именује директор Републичког фонда (у даљем тексту: Комисија РФЗО); </a:t>
            </a:r>
            <a:endParaRPr lang="sr-Latn-R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5) број паковања лека који се могу прописати на један лекарски рецепт.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6528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216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6" y="1081826"/>
            <a:ext cx="11281893" cy="547352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За лекове са Листе А, утврђује се партиципација коју плаћају осигурана лица у фиксном износу од 50 динара за сваку количину издатог лека која је једнака или мања од количине лека у паковању на Листи лекова. </a:t>
            </a:r>
            <a:endParaRPr lang="sr-Latn-RS" dirty="0" smtClean="0"/>
          </a:p>
          <a:p>
            <a:r>
              <a:rPr lang="ru-RU" dirty="0" smtClean="0"/>
              <a:t>За лекове са Листе А1, утврђује се партиципација у процентуалном износу од 10% до 90% од цене лека на мало, коју плаћају сва лица. За ампулиране лекове са Листе Б, који се апликују у здравственим установама које обављају здравствену делатност на примарном нивоу, утврђује се партиципација у износу од 50 динара по једном налогу, коју плаћају осигурана лица. </a:t>
            </a:r>
            <a:endParaRPr lang="sr-Latn-RS" dirty="0" smtClean="0"/>
          </a:p>
          <a:p>
            <a:r>
              <a:rPr lang="ru-RU" dirty="0" smtClean="0"/>
              <a:t>За лекове са Листе А и Листе А1, који се користе у току болничког лечења, осигурана лица не плаћају партиципацију у фиксном и процентуалном износу. </a:t>
            </a:r>
            <a:endParaRPr lang="sr-Latn-RS" dirty="0" smtClean="0"/>
          </a:p>
          <a:p>
            <a:r>
              <a:rPr lang="ru-RU" dirty="0" smtClean="0"/>
              <a:t>За лекове са Листе Б, Листе Ц и Листе Д, Републички фонд обезбеђује средства у пуном износу од цене лека.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6638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852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62" y="1352282"/>
            <a:ext cx="11552349" cy="50742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 лекове са Листе лекова које је осигурано лице набавило у иностранству, у складу са општим актом Републичког фонда, утврђује се партиципација у износу од 20% од динарског износа цене лека по једном паковању. 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r>
              <a:rPr lang="ru-RU" dirty="0" smtClean="0"/>
              <a:t>Партиципацију за лекове са Листе А и Листе Б из члана 5. ст. 1. и 3. овог правилника не плаћају: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1) ратни војни инвалиди, мирнодопски војни инвалиди и цивилни инвалиди рата;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2) слепа лица и трајно непокретна лица, као и лица која остварују новчану накнаду за туђу помоћ и негу другог лица, у складу са законом;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3) деца, ученици и студенти до краја прописаног школовања, а најкасније до навршених 26 година живота;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4) жене у току трудноће, порођаја и 12 месеци после порођаја.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611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321" y="313610"/>
            <a:ext cx="10515600" cy="678064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/>
              <a:t>Листе лекова у Републици Србији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094" y="1532586"/>
            <a:ext cx="11423561" cy="4958366"/>
          </a:xfrm>
        </p:spPr>
        <p:txBody>
          <a:bodyPr/>
          <a:lstStyle/>
          <a:p>
            <a:r>
              <a:rPr lang="ru-RU" dirty="0" smtClean="0"/>
              <a:t>Лекови са Листе А и Листе Б из члана 5. ст. 1. и 3. овог правилника обезбеђују се у пуном износу без плаћања партиципације: </a:t>
            </a:r>
            <a:endParaRPr lang="sr-Latn-RS" dirty="0" smtClean="0"/>
          </a:p>
          <a:p>
            <a:pPr marL="0" indent="0">
              <a:buNone/>
            </a:pP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1) привремено расељеним лицима са територије АП Косово и Метохија, којима је то својство утврдио надлежни републички орган;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2) осигураницима из члана 22. ст. 1. и 4. Закона о здравственом осигурању као и члановима уже породице осигураника из члана 22. став 1. тач. 7)-9) и 11) и став 4. Закона о здравственом осигурању; </a:t>
            </a:r>
            <a:endParaRPr lang="sr-Latn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3) осигураницима из чл. 17. и 23. Закона о здравственом осигурању као и члановима њихових породица, чији су приходи испод износа утврђених у складу са одредбама подзаконског акта којим је регулисан садржај и обим права на здравствену заштиту из обавезног здравственог осигурања и партиципација.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96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575033"/>
          </a:xfrm>
        </p:spPr>
        <p:txBody>
          <a:bodyPr>
            <a:normAutofit/>
          </a:bodyPr>
          <a:lstStyle/>
          <a:p>
            <a:pPr algn="ctr"/>
            <a:r>
              <a:rPr lang="sr-Cyrl-RS" sz="2400" dirty="0"/>
              <a:t>Основни принципи формирања цена фармацеутских производа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730" y="1107583"/>
            <a:ext cx="11346287" cy="5344732"/>
          </a:xfrm>
        </p:spPr>
        <p:txBody>
          <a:bodyPr/>
          <a:lstStyle/>
          <a:p>
            <a:r>
              <a:rPr lang="sr-Cyrl-RS" dirty="0" smtClean="0"/>
              <a:t>Критеријуми за формирање цена лекова који имају режим издавања на рецепт, а који се налазе у промету у Републици Србији услед поседовања дозволе за употребу у хуманој медицини, утврђује Влада наше земље на основу заједночког предлога министарства  надлежног за здравље и министарства  надлежног за послове трговине.</a:t>
            </a:r>
          </a:p>
          <a:p>
            <a:r>
              <a:rPr lang="sr-Cyrl-RS" dirty="0" smtClean="0"/>
              <a:t>Лек који је у промету не може имати цену лека на мало која је већа од цене коју је одредила Влада.</a:t>
            </a:r>
          </a:p>
          <a:p>
            <a:r>
              <a:rPr lang="sr-Cyrl-RS" dirty="0" smtClean="0"/>
              <a:t>Цену лека који се издаје по режиму без рецепта а употребљава се у хуманој медицини формира носилац дозволе за лек. Он је дужан да министарству здравља доставља податке о ценама тих лекова најмање једном у току калнедарске године за претходну школску годину.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07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974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/>
              <a:t>Основни принципи формирања цена фармацеутских производа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834" y="1284713"/>
            <a:ext cx="11409608" cy="5244877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У случају да Влада не пропише цену онда такав лек има забрану промета у Републици Србији.</a:t>
            </a:r>
          </a:p>
          <a:p>
            <a:r>
              <a:rPr lang="sr-Cyrl-RS" dirty="0" smtClean="0"/>
              <a:t>Ако се одређени галенски и магистрални лек производе у здравственој установи онда здравствена установа сама утврђује цену таквог лека. </a:t>
            </a:r>
          </a:p>
          <a:p>
            <a:r>
              <a:rPr lang="sr-Cyrl-RS" dirty="0" smtClean="0"/>
              <a:t>Постоје две цене лека: цена лека „на велико“ (велепродајна) и „на мало“ (малопродајна)</a:t>
            </a:r>
          </a:p>
          <a:p>
            <a:r>
              <a:rPr lang="sr-Cyrl-RS" dirty="0"/>
              <a:t>Ц</a:t>
            </a:r>
            <a:r>
              <a:rPr lang="sr-Cyrl-RS" dirty="0" smtClean="0"/>
              <a:t>ена лека „на велико“ је цена по којој велепродаја продаје лекове својим купцима што може бити друга веледрогерија или апотека. </a:t>
            </a:r>
          </a:p>
          <a:p>
            <a:r>
              <a:rPr lang="sr-Cyrl-RS" dirty="0" smtClean="0"/>
              <a:t>Ова цена представља набавну цену лека која је увећана за трошкове промета на велико.</a:t>
            </a:r>
          </a:p>
          <a:p>
            <a:r>
              <a:rPr lang="sr-Cyrl-RS" dirty="0" smtClean="0"/>
              <a:t>Трошкови цене лекова на велико дефинисани су Уредбом о критеријумима за формирање цене лекова за употребу у хуманој медицини чији је режим издавања на рецепт.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49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65185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Основни принципи формирања цена фармацеутских производа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2" y="1403797"/>
            <a:ext cx="11436439" cy="5164428"/>
          </a:xfrm>
        </p:spPr>
        <p:txBody>
          <a:bodyPr/>
          <a:lstStyle/>
          <a:p>
            <a:r>
              <a:rPr lang="sr-Cyrl-RS" dirty="0" smtClean="0"/>
              <a:t>Цена лека „на мало“ је цена по којој се лек издаје/ продаје у апотеци.</a:t>
            </a:r>
          </a:p>
          <a:p>
            <a:r>
              <a:rPr lang="sr-Cyrl-RS" dirty="0" smtClean="0"/>
              <a:t>У цену лека „на мало“ урачунати су: цена лека на велико, трошкови промета на мало и ПДВ (процентуална вредност дефинисана Законом о порезу на додату вредност). 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Кораци у формирању цене лека на мало: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Цена лека на велико се увећава за трошкове промета на мало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Вредност добијена у претходном кораку се увећава за трошкове промета на мало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sr-Cyrl-RS" dirty="0" smtClean="0"/>
              <a:t>Тако добијена вредност се увећава за ПДВ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41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6214"/>
            <a:ext cx="10515600" cy="759854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/>
              <a:t>Основни принципи формирања цена фармацеутских производа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14" y="1661375"/>
            <a:ext cx="11436440" cy="4816698"/>
          </a:xfrm>
        </p:spPr>
        <p:txBody>
          <a:bodyPr/>
          <a:lstStyle/>
          <a:p>
            <a:r>
              <a:rPr lang="sr-Cyrl-RS" dirty="0" smtClean="0"/>
              <a:t>Проценат издвајања РФЗО за лек детерминише цену која плаћа пацијент приликом преузимања лекова.</a:t>
            </a:r>
          </a:p>
          <a:p>
            <a:r>
              <a:rPr lang="sr-Cyrl-RS" dirty="0" smtClean="0"/>
              <a:t>Уколико РФЗО плаћа делимично за лек остатак до пуне цене плаћа сам пацијент, и тај део се назива партиципација.</a:t>
            </a:r>
          </a:p>
          <a:p>
            <a:r>
              <a:rPr lang="sr-Cyrl-RS" dirty="0" smtClean="0"/>
              <a:t>Уколико се лек не налази на листи пацијент плаћа пуну цену лека.</a:t>
            </a:r>
          </a:p>
          <a:p>
            <a:r>
              <a:rPr lang="sr-Cyrl-RS" dirty="0" smtClean="0"/>
              <a:t>Ако пацијент поседује добровољно здравствено осигурање онда трошкове партиципације сноси правно лице које осигураном лицу обезбеђује осигурање.</a:t>
            </a:r>
          </a:p>
        </p:txBody>
      </p:sp>
    </p:spTree>
    <p:extLst>
      <p:ext uri="{BB962C8B-B14F-4D97-AF65-F5344CB8AC3E}">
        <p14:creationId xmlns:p14="http://schemas.microsoft.com/office/powerpoint/2010/main" val="468253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7549"/>
            <a:ext cx="10515600" cy="742459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Основни принципи формирања цена фармацеутских производа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456" y="978796"/>
            <a:ext cx="11513713" cy="5499279"/>
          </a:xfrm>
        </p:spPr>
        <p:txBody>
          <a:bodyPr>
            <a:normAutofit fontScale="92500"/>
          </a:bodyPr>
          <a:lstStyle/>
          <a:p>
            <a:r>
              <a:rPr lang="sr-Cyrl-RS" dirty="0" smtClean="0"/>
              <a:t>За одређене здравствене услуге тј. одређене популације пацијената РФЗО сноси трошкове у пуном износу (100%).</a:t>
            </a:r>
          </a:p>
          <a:p>
            <a:r>
              <a:rPr lang="sr-Cyrl-RS" dirty="0" smtClean="0"/>
              <a:t>Ове услуге су дефинисане Правилником о садржају и обиму права на здравствену заштиту из обавезног здравственог осигурања и о партиципацији и обухватају:</a:t>
            </a:r>
          </a:p>
          <a:p>
            <a:r>
              <a:rPr lang="sr-Cyrl-RS" dirty="0" smtClean="0"/>
              <a:t>1. мере превенције и раног откривања болести (здравствено васпитање о болестима зависности, ХИВ инфекцији, превентивни прегледи деце до 18. године живота односно до средњошколског периода или до 26. године живота код високошколске популације; превентиве стоматолошке и профилактичке мере, здравствено васпитање у вези планирања породице, вакцинација, имунипрофилакса, хигијенско-епидемиолошке и друге мере)</a:t>
            </a:r>
          </a:p>
          <a:p>
            <a:r>
              <a:rPr lang="sr-Cyrl-RS" dirty="0" smtClean="0"/>
              <a:t>2. прегледе и лечење у случају планирања породице (три покушаја вантелесне оплодње, трудноћа, порођај и у периоду 12. месеци након порођаја, укључујући и прекид трудноће из медицинских разлога)</a:t>
            </a:r>
          </a:p>
        </p:txBody>
      </p:sp>
    </p:spTree>
    <p:extLst>
      <p:ext uri="{BB962C8B-B14F-4D97-AF65-F5344CB8AC3E}">
        <p14:creationId xmlns:p14="http://schemas.microsoft.com/office/powerpoint/2010/main" val="1798786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443" y="146186"/>
            <a:ext cx="10515600" cy="69094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/>
              <a:t>Основни принципи формирања цена фармацеутских производа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851" y="1081826"/>
            <a:ext cx="11449318" cy="5434885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 smtClean="0"/>
              <a:t>3.</a:t>
            </a:r>
            <a:r>
              <a:rPr lang="sr-Cyrl-RS" dirty="0" smtClean="0"/>
              <a:t>прегледе, лечење и медицинску рехабилитацију у случају болести и  повреда деце, ученика и студената до краја прописаног школовања најкасније до 26 године, односно старијих лица која су тешко телесно или душевно ометена у развоју.</a:t>
            </a:r>
          </a:p>
          <a:p>
            <a:r>
              <a:rPr lang="sr-Cyrl-RS" dirty="0" smtClean="0"/>
              <a:t>4. прегледе и лечење болести зуба и уста код деце до 18 године живота тј. до прописаног средњошколског односно високошколског образовања а најкасније до 26 године.</a:t>
            </a:r>
          </a:p>
          <a:p>
            <a:r>
              <a:rPr lang="sr-Cyrl-RS" dirty="0" smtClean="0"/>
              <a:t>5. прегледе и лечење у вези са ХИВ инфекцијом и осталим заразним болестима</a:t>
            </a:r>
          </a:p>
          <a:p>
            <a:r>
              <a:rPr lang="sr-Cyrl-RS" dirty="0" smtClean="0"/>
              <a:t>6. прегледе и лечење од малигних болести, хемофилије, дијабетеса, психозе, мултипле склерозе, прогресивне неуро-мишићне болести, церебралне парализе, квадриплегије, тетраплегије,инсуфицијенције бубрега код које је индикована дијализа или трансплантација бубрега, </a:t>
            </a:r>
          </a:p>
          <a:p>
            <a:r>
              <a:rPr lang="sr-Cyrl-RS" dirty="0" smtClean="0"/>
              <a:t>7. прегледе и лечење у вези са узимаем, давањем и разменом ткива и органа </a:t>
            </a:r>
          </a:p>
          <a:p>
            <a:r>
              <a:rPr lang="sr-Cyrl-RS" dirty="0" smtClean="0"/>
              <a:t>8. прегледе, лечење и рехабилитацију због професионалних болести и повреда на раду.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350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927" y="159064"/>
            <a:ext cx="10515600" cy="562154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/>
              <a:t>Основни принципи формирања цена фармацеутских производа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1820" y="1493950"/>
            <a:ext cx="11771290" cy="5138671"/>
          </a:xfrm>
        </p:spPr>
        <p:txBody>
          <a:bodyPr/>
          <a:lstStyle/>
          <a:p>
            <a:r>
              <a:rPr lang="sr-Cyrl-RS" dirty="0" smtClean="0"/>
              <a:t>9. Пружање хитне медицинске и стоматолошке помоћи, као и хитан санитетски превоз</a:t>
            </a:r>
          </a:p>
          <a:p>
            <a:r>
              <a:rPr lang="sr-Cyrl-RS" dirty="0" smtClean="0"/>
              <a:t>10. Медицинско-техничка помагала,имплантанте и медицинска срдства у вези са лечењем болести и повреда</a:t>
            </a:r>
          </a:p>
          <a:p>
            <a:r>
              <a:rPr lang="sr-Cyrl-RS" dirty="0" smtClean="0"/>
              <a:t>11. Концентратор кисеоника и вентилатор за неинванзивну  вентилацију (НИВ)</a:t>
            </a:r>
          </a:p>
          <a:p>
            <a:r>
              <a:rPr lang="sr-Cyrl-RS" dirty="0" smtClean="0"/>
              <a:t>12. Очне протезе, наочаре и контактна сочива са диоптријом преко ±9 и телескопске наочаре</a:t>
            </a:r>
          </a:p>
          <a:p>
            <a:r>
              <a:rPr lang="sr-Cyrl-RS" dirty="0" smtClean="0"/>
              <a:t>Приликом пружања оваксвих услуга може да се изда и лек на лекарски рецепт/ медицински налог.</a:t>
            </a:r>
          </a:p>
          <a:p>
            <a:endParaRPr lang="sr-Cyrl-R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65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9065"/>
            <a:ext cx="10515600" cy="909883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/>
              <a:t>Основни принципи формирања цена фармацеутских производа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1326526"/>
            <a:ext cx="11668260" cy="5241701"/>
          </a:xfrm>
        </p:spPr>
        <p:txBody>
          <a:bodyPr/>
          <a:lstStyle/>
          <a:p>
            <a:r>
              <a:rPr lang="sr-Cyrl-RS" dirty="0" smtClean="0"/>
              <a:t>Шифра на рецепту „основа за ослобађање од партиципације“ указује на то којој групи пацијената припада пацијент:</a:t>
            </a:r>
          </a:p>
          <a:p>
            <a:r>
              <a:rPr lang="sr-Cyrl-RS" dirty="0" smtClean="0"/>
              <a:t>231- здравствена заштита која се обезбеђује деци до 18 године живота, школској деци и студентима до краја школовања а најкасније до 26 године</a:t>
            </a:r>
          </a:p>
          <a:p>
            <a:r>
              <a:rPr lang="sr-Cyrl-RS" dirty="0" smtClean="0"/>
              <a:t>232- здравствена заштита жена у вези са планирањем породице</a:t>
            </a:r>
          </a:p>
          <a:p>
            <a:r>
              <a:rPr lang="sr-Cyrl-RS" dirty="0" smtClean="0"/>
              <a:t>233- здравствена заштита која се обезбеђује лицима старијим од 65 година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46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1941</Words>
  <Application>Microsoft Office PowerPoint</Application>
  <PresentationFormat>Widescreen</PresentationFormat>
  <Paragraphs>117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  Интегрисане академске студије фармације  Социјална фармација Тематска јединица бр. 15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Основни принципи формирања цена фармацеутских производа</vt:lpstr>
      <vt:lpstr>Листе лекова у Републици Србији   </vt:lpstr>
      <vt:lpstr>Листе лекова у Републици Србији  </vt:lpstr>
      <vt:lpstr>Листе лекова у Републици Србији</vt:lpstr>
      <vt:lpstr>Листе лекова у Републици Србији</vt:lpstr>
      <vt:lpstr>Листе лекова у Републици Србији</vt:lpstr>
      <vt:lpstr>Листе лекова у Републици Србији</vt:lpstr>
      <vt:lpstr>Листе лекова у Републици Србији</vt:lpstr>
      <vt:lpstr>Листе лекова у Републици Србији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17</cp:revision>
  <dcterms:created xsi:type="dcterms:W3CDTF">2019-05-24T16:33:39Z</dcterms:created>
  <dcterms:modified xsi:type="dcterms:W3CDTF">2021-02-07T10:34:25Z</dcterms:modified>
</cp:coreProperties>
</file>